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erriweather"/>
      <p:regular r:id="rId17"/>
    </p:embeddedFont>
    <p:embeddedFont>
      <p:font typeface="Merriweather"/>
      <p:regular r:id="rId18"/>
    </p:embeddedFont>
    <p:embeddedFont>
      <p:font typeface="Merriweather"/>
      <p:regular r:id="rId19"/>
    </p:embeddedFont>
    <p:embeddedFont>
      <p:font typeface="Merriweather"/>
      <p:regular r:id="rId20"/>
    </p:embeddedFont>
    <p:embeddedFont>
      <p:font typeface="Merriweather"/>
      <p:regular r:id="rId21"/>
    </p:embeddedFont>
    <p:embeddedFont>
      <p:font typeface="Merriweather"/>
      <p:regular r:id="rId22"/>
    </p:embeddedFont>
    <p:embeddedFont>
      <p:font typeface="Merriweather"/>
      <p:regular r:id="rId23"/>
    </p:embeddedFont>
    <p:embeddedFont>
      <p:font typeface="Merriweath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2189678"/>
            <a:ext cx="7416403" cy="3085147"/>
          </a:xfrm>
          <a:prstGeom prst="rect">
            <a:avLst/>
          </a:prstGeom>
          <a:noFill/>
          <a:ln/>
        </p:spPr>
        <p:txBody>
          <a:bodyPr wrap="square" lIns="0" tIns="0" rIns="0" bIns="0" rtlCol="0" anchor="t"/>
          <a:lstStyle/>
          <a:p>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Anonimna Linija "</a:t>
            </a:r>
            <a:pPr algn="l" indent="0" marL="0">
              <a:lnSpc>
                <a:spcPts val="6050"/>
              </a:lnSpc>
              <a:buNone/>
            </a:pPr>
            <a:r>
              <a:rPr lang="en-US" sz="4850" dirty="0">
                <a:solidFill>
                  <a:srgbClr val="609DFF"/>
                </a:solidFill>
                <a:latin typeface="Merriweather" pitchFamily="34" charset="0"/>
                <a:ea typeface="Merriweather" pitchFamily="34" charset="-122"/>
                <a:cs typeface="Merriweather" pitchFamily="34" charset="-120"/>
              </a:rPr>
              <a:t>Leptir</a:t>
            </a:r>
            <a:pPr algn="l" indent="0" marL="0">
              <a:lnSpc>
                <a:spcPts val="6050"/>
              </a:lnSpc>
              <a:buNone/>
            </a:pPr>
            <a:r>
              <a:rPr lang="en-US" sz="4850" dirty="0">
                <a:solidFill>
                  <a:srgbClr val="F5F0F0"/>
                </a:solidFill>
                <a:latin typeface="Merriweather" pitchFamily="34" charset="0"/>
                <a:ea typeface="Merriweather" pitchFamily="34" charset="-122"/>
                <a:cs typeface="Merriweather" pitchFamily="34" charset="-120"/>
              </a:rPr>
              <a:t>" (2027): Snaga Anonimnosti u Borbi Protiv Nasilja</a:t>
            </a:r>
            <a:endParaRPr lang="en-US" sz="4850" dirty="0"/>
          </a:p>
        </p:txBody>
      </p:sp>
      <p:sp>
        <p:nvSpPr>
          <p:cNvPr id="4" name="Text 1"/>
          <p:cNvSpPr/>
          <p:nvPr/>
        </p:nvSpPr>
        <p:spPr>
          <a:xfrm>
            <a:off x="6350198" y="5644991"/>
            <a:ext cx="7416403" cy="394811"/>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433" y="624007"/>
            <a:ext cx="13043535" cy="1133475"/>
          </a:xfrm>
          <a:prstGeom prst="rect">
            <a:avLst/>
          </a:prstGeom>
          <a:noFill/>
          <a:ln/>
        </p:spPr>
        <p:txBody>
          <a:bodyPr wrap="square" lIns="0" tIns="0" rIns="0" bIns="0" rtlCol="0" anchor="t"/>
          <a:lstStyle/>
          <a:p>
            <a:pPr algn="l" indent="0" marL="0">
              <a:lnSpc>
                <a:spcPts val="4450"/>
              </a:lnSpc>
              <a:buNone/>
            </a:pPr>
            <a:r>
              <a:rPr lang="en-US" sz="3550" dirty="0">
                <a:solidFill>
                  <a:srgbClr val="F5F0F0"/>
                </a:solidFill>
                <a:latin typeface="Merriweather" pitchFamily="34" charset="0"/>
                <a:ea typeface="Merriweather" pitchFamily="34" charset="-122"/>
                <a:cs typeface="Merriweather" pitchFamily="34" charset="-120"/>
              </a:rPr>
              <a:t>4.2. Društvene i Institucionalne Promjene: Vraćanje Povjerenja</a:t>
            </a:r>
            <a:endParaRPr lang="en-US" sz="3550" dirty="0"/>
          </a:p>
        </p:txBody>
      </p:sp>
      <p:sp>
        <p:nvSpPr>
          <p:cNvPr id="3" name="Text 1"/>
          <p:cNvSpPr/>
          <p:nvPr/>
        </p:nvSpPr>
        <p:spPr>
          <a:xfrm>
            <a:off x="793433" y="2210872"/>
            <a:ext cx="13043535" cy="725329"/>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2E6E9"/>
                </a:solidFill>
                <a:latin typeface="Merriweather" pitchFamily="34" charset="0"/>
                <a:ea typeface="Merriweather" pitchFamily="34" charset="-122"/>
                <a:cs typeface="Merriweather" pitchFamily="34" charset="-120"/>
              </a:rPr>
              <a:t>Povećana Stopa Podizanja Optužnica:</a:t>
            </a:r>
            <a:pPr algn="l"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 Anonimne, ali detaljne prijave, pružile su institucijama početnu informaciju potrebnu za pokretanje istraga i prikupljanje materijalnih dokaza, čak i bez formalnog svjedočenja žrtve.</a:t>
            </a:r>
            <a:endParaRPr lang="en-US" sz="1750" dirty="0"/>
          </a:p>
        </p:txBody>
      </p:sp>
      <p:sp>
        <p:nvSpPr>
          <p:cNvPr id="4" name="Text 2"/>
          <p:cNvSpPr/>
          <p:nvPr/>
        </p:nvSpPr>
        <p:spPr>
          <a:xfrm>
            <a:off x="793433" y="3015496"/>
            <a:ext cx="13043535" cy="1087993"/>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2E6E9"/>
                </a:solidFill>
                <a:latin typeface="Merriweather" pitchFamily="34" charset="0"/>
                <a:ea typeface="Merriweather" pitchFamily="34" charset="-122"/>
                <a:cs typeface="Merriweather" pitchFamily="34" charset="-120"/>
              </a:rPr>
              <a:t>Rano Prepoznavanje Serijskih Počinitelja:</a:t>
            </a:r>
            <a:pPr algn="l"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 Kroz analizu geoprostornih i vremenskih obrazaca anonimnih prijava, sistem je pomogao u ranoj identifikaciji ponavljajućih obrazaca nasilja od strane istih počinitelja (posebno u institucionalnom okruženju).</a:t>
            </a:r>
            <a:endParaRPr lang="en-US" sz="1750" dirty="0"/>
          </a:p>
        </p:txBody>
      </p:sp>
      <p:sp>
        <p:nvSpPr>
          <p:cNvPr id="5" name="Text 3"/>
          <p:cNvSpPr/>
          <p:nvPr/>
        </p:nvSpPr>
        <p:spPr>
          <a:xfrm>
            <a:off x="793433" y="4182785"/>
            <a:ext cx="13043535" cy="725329"/>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E2E6E9"/>
                </a:solidFill>
                <a:latin typeface="Merriweather" pitchFamily="34" charset="0"/>
                <a:ea typeface="Merriweather" pitchFamily="34" charset="-122"/>
                <a:cs typeface="Merriweather" pitchFamily="34" charset="-120"/>
              </a:rPr>
              <a:t>Vraćanje Povjerenja:</a:t>
            </a:r>
            <a:pPr algn="l"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 Sama činjenica da sistem funkcionira anonimno i da institucije reagiraju na te prijave, postepeno obnavlja povjerenje javnosti u sposobnost države da zaštiti svoje građane.</a:t>
            </a:r>
            <a:endParaRPr lang="en-US" sz="1750" dirty="0"/>
          </a:p>
        </p:txBody>
      </p:sp>
      <p:sp>
        <p:nvSpPr>
          <p:cNvPr id="6" name="Text 4"/>
          <p:cNvSpPr/>
          <p:nvPr/>
        </p:nvSpPr>
        <p:spPr>
          <a:xfrm>
            <a:off x="793433" y="5248156"/>
            <a:ext cx="9130665" cy="566738"/>
          </a:xfrm>
          <a:prstGeom prst="rect">
            <a:avLst/>
          </a:prstGeom>
          <a:noFill/>
          <a:ln/>
        </p:spPr>
        <p:txBody>
          <a:bodyPr wrap="none" lIns="0" tIns="0" rIns="0" bIns="0" rtlCol="0" anchor="t"/>
          <a:lstStyle/>
          <a:p>
            <a:pPr algn="l" indent="0" marL="0">
              <a:lnSpc>
                <a:spcPts val="4450"/>
              </a:lnSpc>
              <a:buNone/>
            </a:pPr>
            <a:r>
              <a:rPr lang="en-US" sz="3550" dirty="0">
                <a:solidFill>
                  <a:srgbClr val="F5F0F0"/>
                </a:solidFill>
                <a:latin typeface="Merriweather" pitchFamily="34" charset="0"/>
                <a:ea typeface="Merriweather" pitchFamily="34" charset="-122"/>
                <a:cs typeface="Merriweather" pitchFamily="34" charset="-120"/>
              </a:rPr>
              <a:t>Zaključak: Informatikom do Emancipacije</a:t>
            </a:r>
            <a:endParaRPr lang="en-US" sz="3550" dirty="0"/>
          </a:p>
        </p:txBody>
      </p:sp>
      <p:sp>
        <p:nvSpPr>
          <p:cNvPr id="7" name="Text 5"/>
          <p:cNvSpPr/>
          <p:nvPr/>
        </p:nvSpPr>
        <p:spPr>
          <a:xfrm>
            <a:off x="793433" y="6154936"/>
            <a:ext cx="13043535" cy="1450657"/>
          </a:xfrm>
          <a:prstGeom prst="rect">
            <a:avLst/>
          </a:prstGeom>
          <a:noFill/>
          <a:ln/>
        </p:spPr>
        <p:txBody>
          <a:bodyPr wrap="square" lIns="0" tIns="0" rIns="0" bIns="0" rtlCol="0" anchor="t"/>
          <a:lstStyle/>
          <a:p>
            <a:pPr algn="l"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Anonimna Linija "</a:t>
            </a:r>
            <a:pPr algn="l" indent="0" marL="0">
              <a:lnSpc>
                <a:spcPts val="2850"/>
              </a:lnSpc>
              <a:buNone/>
            </a:pPr>
            <a:r>
              <a:rPr lang="en-US" sz="1750" dirty="0">
                <a:solidFill>
                  <a:srgbClr val="609DFF"/>
                </a:solidFill>
                <a:latin typeface="Merriweather" pitchFamily="34" charset="0"/>
                <a:ea typeface="Merriweather" pitchFamily="34" charset="-122"/>
                <a:cs typeface="Merriweather" pitchFamily="34" charset="-120"/>
              </a:rPr>
              <a:t>Leptir</a:t>
            </a:r>
            <a:pPr algn="l"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 (2027) je vrhunski primjer kako informatička etika i napredna kriptografija mogu služiti najvišim humanim ciljevima. Moj projekat ne samo da koristi tehnologiju da osigura anonimnost, već je koristi kao moćan katalizator za društvenu promjenu – dajući glas onima koji su bili prisiljeni na tišinu. "</a:t>
            </a:r>
            <a:pPr algn="l" indent="0" marL="0">
              <a:lnSpc>
                <a:spcPts val="2850"/>
              </a:lnSpc>
              <a:buNone/>
            </a:pPr>
            <a:r>
              <a:rPr lang="en-US" sz="1750" dirty="0">
                <a:solidFill>
                  <a:srgbClr val="609DFF"/>
                </a:solidFill>
                <a:latin typeface="Merriweather" pitchFamily="34" charset="0"/>
                <a:ea typeface="Merriweather" pitchFamily="34" charset="-122"/>
                <a:cs typeface="Merriweather" pitchFamily="34" charset="-120"/>
              </a:rPr>
              <a:t>Leptir</a:t>
            </a:r>
            <a:pPr algn="l" indent="0" marL="0">
              <a:lnSpc>
                <a:spcPts val="2850"/>
              </a:lnSpc>
              <a:buNone/>
            </a:pPr>
            <a:r>
              <a:rPr lang="en-US" sz="1750" dirty="0">
                <a:solidFill>
                  <a:srgbClr val="E2E6E9"/>
                </a:solidFill>
                <a:latin typeface="Merriweather" pitchFamily="34" charset="0"/>
                <a:ea typeface="Merriweather" pitchFamily="34" charset="-122"/>
                <a:cs typeface="Merriweather" pitchFamily="34" charset="-120"/>
              </a:rPr>
              <a:t>" je postao simbol nade i dokaz da se uz pravu tehnologiju, sigurnost i pravda mogu dostići.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48916" y="667941"/>
            <a:ext cx="7446169" cy="1212771"/>
          </a:xfrm>
          <a:prstGeom prst="rect">
            <a:avLst/>
          </a:prstGeom>
          <a:noFill/>
          <a:ln/>
        </p:spPr>
        <p:txBody>
          <a:bodyPr wrap="square" lIns="0" tIns="0" rIns="0" bIns="0" rtlCol="0" anchor="t"/>
          <a:lstStyle/>
          <a:p>
            <a:pPr algn="l" indent="0" marL="0">
              <a:lnSpc>
                <a:spcPts val="4750"/>
              </a:lnSpc>
              <a:buNone/>
            </a:pPr>
            <a:r>
              <a:rPr lang="en-US" sz="3800" dirty="0">
                <a:solidFill>
                  <a:srgbClr val="F5F0F0"/>
                </a:solidFill>
                <a:latin typeface="Merriweather" pitchFamily="34" charset="0"/>
                <a:ea typeface="Merriweather" pitchFamily="34" charset="-122"/>
                <a:cs typeface="Merriweather" pitchFamily="34" charset="-120"/>
              </a:rPr>
              <a:t>Uvod: Prepoznavanje Nevidljive Borbe</a:t>
            </a:r>
            <a:endParaRPr lang="en-US" sz="3800" dirty="0"/>
          </a:p>
        </p:txBody>
      </p:sp>
      <p:sp>
        <p:nvSpPr>
          <p:cNvPr id="4" name="Text 1"/>
          <p:cNvSpPr/>
          <p:nvPr/>
        </p:nvSpPr>
        <p:spPr>
          <a:xfrm>
            <a:off x="848916" y="2244447"/>
            <a:ext cx="7446169" cy="3104198"/>
          </a:xfrm>
          <a:prstGeom prst="rect">
            <a:avLst/>
          </a:prstGeom>
          <a:noFill/>
          <a:ln/>
        </p:spPr>
        <p:txBody>
          <a:bodyPr wrap="square" lIns="0" tIns="0" rIns="0" bIns="0" rtlCol="0" anchor="t"/>
          <a:lstStyle/>
          <a:p>
            <a:pPr algn="l" indent="0" marL="0">
              <a:lnSpc>
                <a:spcPts val="3050"/>
              </a:lnSpc>
              <a:buNone/>
            </a:pPr>
            <a:r>
              <a:rPr lang="en-US" sz="1900" dirty="0">
                <a:solidFill>
                  <a:srgbClr val="E2E6E9"/>
                </a:solidFill>
                <a:latin typeface="Merriweather" pitchFamily="34" charset="0"/>
                <a:ea typeface="Merriweather" pitchFamily="34" charset="-122"/>
                <a:cs typeface="Merriweather" pitchFamily="34" charset="-120"/>
              </a:rPr>
              <a:t>Žrtve nasilja često se suočavaju sa nepremostivim preprekama prilikom prijave: strah od odmazde, sram, nepovjerenje u institucije, ili osjećaj bespomoćnosti. Konvencionalni sistemi prijava često nisu nudili dovoljnu zaštitu identiteta, što je bio ogroman faktor odvraćanja. Prepoznala sam da nam je potrebno inovativno rješenje – platforma koja garantuje potpunu anonimnost i sigurnost, ohrabrujući žrtve da progovore.</a:t>
            </a:r>
            <a:endParaRPr lang="en-US" sz="1900" dirty="0"/>
          </a:p>
        </p:txBody>
      </p:sp>
      <p:sp>
        <p:nvSpPr>
          <p:cNvPr id="5" name="Text 2"/>
          <p:cNvSpPr/>
          <p:nvPr/>
        </p:nvSpPr>
        <p:spPr>
          <a:xfrm>
            <a:off x="848916" y="5621417"/>
            <a:ext cx="7446169" cy="1940123"/>
          </a:xfrm>
          <a:prstGeom prst="rect">
            <a:avLst/>
          </a:prstGeom>
          <a:noFill/>
          <a:ln/>
        </p:spPr>
        <p:txBody>
          <a:bodyPr wrap="square" lIns="0" tIns="0" rIns="0" bIns="0" rtlCol="0" anchor="t"/>
          <a:lstStyle/>
          <a:p>
            <a:pPr algn="l" indent="0" marL="0">
              <a:lnSpc>
                <a:spcPts val="3050"/>
              </a:lnSpc>
              <a:buNone/>
            </a:pPr>
            <a:r>
              <a:rPr lang="en-US" sz="1900" dirty="0">
                <a:solidFill>
                  <a:srgbClr val="E2E6E9"/>
                </a:solidFill>
                <a:latin typeface="Merriweather" pitchFamily="34" charset="0"/>
                <a:ea typeface="Merriweather" pitchFamily="34" charset="-122"/>
                <a:cs typeface="Merriweather" pitchFamily="34" charset="-120"/>
              </a:rPr>
              <a:t>Rezultat je Anonimna Linija "</a:t>
            </a:r>
            <a:pPr algn="l" indent="0" marL="0">
              <a:lnSpc>
                <a:spcPts val="3050"/>
              </a:lnSpc>
              <a:buNone/>
            </a:pPr>
            <a:r>
              <a:rPr lang="en-US" sz="1900" dirty="0">
                <a:solidFill>
                  <a:srgbClr val="609DFF"/>
                </a:solidFill>
                <a:latin typeface="Merriweather" pitchFamily="34" charset="0"/>
                <a:ea typeface="Merriweather" pitchFamily="34" charset="-122"/>
                <a:cs typeface="Merriweather" pitchFamily="34" charset="-120"/>
              </a:rPr>
              <a:t>Leptir</a:t>
            </a:r>
            <a:pPr algn="l" indent="0" marL="0">
              <a:lnSpc>
                <a:spcPts val="3050"/>
              </a:lnSpc>
              <a:buNone/>
            </a:pPr>
            <a:r>
              <a:rPr lang="en-US" sz="1900" dirty="0">
                <a:solidFill>
                  <a:srgbClr val="E2E6E9"/>
                </a:solidFill>
                <a:latin typeface="Merriweather" pitchFamily="34" charset="0"/>
                <a:ea typeface="Merriweather" pitchFamily="34" charset="-122"/>
                <a:cs typeface="Merriweather" pitchFamily="34" charset="-120"/>
              </a:rPr>
              <a:t>", sigurna, kriptovana digitalna platforma koja je revolucionirala način prijave nasilja u BiH. Njena implementacija dovela je do porasta broja prijava za impresivnih 300%, uz potpunu zaštitu identiteta svakog prijavitelja.</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2001" y="693182"/>
            <a:ext cx="9731335" cy="551378"/>
          </a:xfrm>
          <a:prstGeom prst="rect">
            <a:avLst/>
          </a:prstGeom>
          <a:noFill/>
          <a:ln/>
        </p:spPr>
        <p:txBody>
          <a:bodyPr wrap="none" lIns="0" tIns="0" rIns="0" bIns="0" rtlCol="0" anchor="t"/>
          <a:lstStyle/>
          <a:p>
            <a:pPr algn="l" indent="0" marL="0">
              <a:lnSpc>
                <a:spcPts val="4300"/>
              </a:lnSpc>
              <a:buNone/>
            </a:pPr>
            <a:r>
              <a:rPr lang="en-US" sz="3450" dirty="0">
                <a:solidFill>
                  <a:srgbClr val="F5F0F0"/>
                </a:solidFill>
                <a:latin typeface="Merriweather" pitchFamily="34" charset="0"/>
                <a:ea typeface="Merriweather" pitchFamily="34" charset="-122"/>
                <a:cs typeface="Merriweather" pitchFamily="34" charset="-120"/>
              </a:rPr>
              <a:t>Problem: Tišina Nasilja i Barijere Prijavljivanja</a:t>
            </a:r>
            <a:endParaRPr lang="en-US" sz="3450" dirty="0"/>
          </a:p>
        </p:txBody>
      </p:sp>
      <p:sp>
        <p:nvSpPr>
          <p:cNvPr id="3" name="Text 1"/>
          <p:cNvSpPr/>
          <p:nvPr/>
        </p:nvSpPr>
        <p:spPr>
          <a:xfrm>
            <a:off x="772001" y="1685687"/>
            <a:ext cx="13086398" cy="352901"/>
          </a:xfrm>
          <a:prstGeom prst="rect">
            <a:avLst/>
          </a:prstGeom>
          <a:noFill/>
          <a:ln/>
        </p:spPr>
        <p:txBody>
          <a:bodyPr wrap="non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Prije lansiranja "</a:t>
            </a:r>
            <a:pPr algn="l" indent="0" marL="0">
              <a:lnSpc>
                <a:spcPts val="2750"/>
              </a:lnSpc>
              <a:buNone/>
            </a:pPr>
            <a:r>
              <a:rPr lang="en-US" sz="1700" dirty="0">
                <a:solidFill>
                  <a:srgbClr val="609DFF"/>
                </a:solidFill>
                <a:latin typeface="Merriweather" pitchFamily="34" charset="0"/>
                <a:ea typeface="Merriweather" pitchFamily="34" charset="-122"/>
                <a:cs typeface="Merriweather" pitchFamily="34" charset="-120"/>
              </a:rPr>
              <a:t>Leptira</a:t>
            </a:r>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 situacija u BiH je bila alarmantna:</a:t>
            </a:r>
            <a:endParaRPr lang="en-US" sz="1700" dirty="0"/>
          </a:p>
        </p:txBody>
      </p:sp>
      <p:sp>
        <p:nvSpPr>
          <p:cNvPr id="4" name="Shape 2"/>
          <p:cNvSpPr/>
          <p:nvPr/>
        </p:nvSpPr>
        <p:spPr>
          <a:xfrm>
            <a:off x="772001" y="2286714"/>
            <a:ext cx="6432947" cy="2743438"/>
          </a:xfrm>
          <a:prstGeom prst="roundRect">
            <a:avLst>
              <a:gd name="adj" fmla="val 5333"/>
            </a:avLst>
          </a:prstGeom>
          <a:solidFill>
            <a:srgbClr val="09151A">
              <a:alpha val="95000"/>
            </a:srgbClr>
          </a:solidFill>
          <a:ln w="30480">
            <a:solidFill>
              <a:srgbClr val="194A99"/>
            </a:solidFill>
            <a:prstDash val="solid"/>
          </a:ln>
        </p:spPr>
      </p:sp>
      <p:sp>
        <p:nvSpPr>
          <p:cNvPr id="5" name="Shape 3"/>
          <p:cNvSpPr/>
          <p:nvPr/>
        </p:nvSpPr>
        <p:spPr>
          <a:xfrm>
            <a:off x="741521" y="2286714"/>
            <a:ext cx="121920" cy="2743438"/>
          </a:xfrm>
          <a:prstGeom prst="roundRect">
            <a:avLst>
              <a:gd name="adj" fmla="val 75987"/>
            </a:avLst>
          </a:prstGeom>
          <a:solidFill>
            <a:srgbClr val="609DFF"/>
          </a:solidFill>
          <a:ln/>
        </p:spPr>
      </p:sp>
      <p:sp>
        <p:nvSpPr>
          <p:cNvPr id="6" name="Text 4"/>
          <p:cNvSpPr/>
          <p:nvPr/>
        </p:nvSpPr>
        <p:spPr>
          <a:xfrm>
            <a:off x="1114425" y="2537698"/>
            <a:ext cx="2757249" cy="344686"/>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Strah od Odmazde</a:t>
            </a:r>
            <a:endParaRPr lang="en-US" sz="2150" dirty="0"/>
          </a:p>
        </p:txBody>
      </p:sp>
      <p:sp>
        <p:nvSpPr>
          <p:cNvPr id="7" name="Text 5"/>
          <p:cNvSpPr/>
          <p:nvPr/>
        </p:nvSpPr>
        <p:spPr>
          <a:xfrm>
            <a:off x="1114425" y="3014663"/>
            <a:ext cx="5839539" cy="1764506"/>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Najveća prepreka za prijavu porodičnog nasilja bio je strah od daljeg zlostavljanja ili ugrožavanja sigurnosti nakon otkrivanja identiteta. Kod institucionalnog nasilja, strah je bio vezan za gubitak posla, socijalni pritisak ili šikaniranje.</a:t>
            </a:r>
            <a:endParaRPr lang="en-US" sz="1700" dirty="0"/>
          </a:p>
        </p:txBody>
      </p:sp>
      <p:sp>
        <p:nvSpPr>
          <p:cNvPr id="8" name="Shape 6"/>
          <p:cNvSpPr/>
          <p:nvPr/>
        </p:nvSpPr>
        <p:spPr>
          <a:xfrm>
            <a:off x="7425452" y="2286714"/>
            <a:ext cx="6432947" cy="2743438"/>
          </a:xfrm>
          <a:prstGeom prst="roundRect">
            <a:avLst>
              <a:gd name="adj" fmla="val 5333"/>
            </a:avLst>
          </a:prstGeom>
          <a:solidFill>
            <a:srgbClr val="09151A">
              <a:alpha val="95000"/>
            </a:srgbClr>
          </a:solidFill>
          <a:ln w="30480">
            <a:solidFill>
              <a:srgbClr val="194A99"/>
            </a:solidFill>
            <a:prstDash val="solid"/>
          </a:ln>
        </p:spPr>
      </p:sp>
      <p:sp>
        <p:nvSpPr>
          <p:cNvPr id="9" name="Shape 7"/>
          <p:cNvSpPr/>
          <p:nvPr/>
        </p:nvSpPr>
        <p:spPr>
          <a:xfrm>
            <a:off x="7394972" y="2286714"/>
            <a:ext cx="121920" cy="2743438"/>
          </a:xfrm>
          <a:prstGeom prst="roundRect">
            <a:avLst>
              <a:gd name="adj" fmla="val 75987"/>
            </a:avLst>
          </a:prstGeom>
          <a:solidFill>
            <a:srgbClr val="609DFF"/>
          </a:solidFill>
          <a:ln/>
        </p:spPr>
      </p:sp>
      <p:sp>
        <p:nvSpPr>
          <p:cNvPr id="10" name="Text 8"/>
          <p:cNvSpPr/>
          <p:nvPr/>
        </p:nvSpPr>
        <p:spPr>
          <a:xfrm>
            <a:off x="7767876" y="2537698"/>
            <a:ext cx="4169093" cy="344686"/>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Nedostatak Povjerenja u Sistem</a:t>
            </a:r>
            <a:endParaRPr lang="en-US" sz="2150" dirty="0"/>
          </a:p>
        </p:txBody>
      </p:sp>
      <p:sp>
        <p:nvSpPr>
          <p:cNvPr id="11" name="Text 9"/>
          <p:cNvSpPr/>
          <p:nvPr/>
        </p:nvSpPr>
        <p:spPr>
          <a:xfrm>
            <a:off x="7767876" y="3014663"/>
            <a:ext cx="5839539" cy="705803"/>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Mnoge žrtve nisu vjerovale da će institucije efikasno reagovati ili da će njihov identitet ostati povjerljiv.</a:t>
            </a:r>
            <a:endParaRPr lang="en-US" sz="1700" dirty="0"/>
          </a:p>
        </p:txBody>
      </p:sp>
      <p:sp>
        <p:nvSpPr>
          <p:cNvPr id="12" name="Shape 10"/>
          <p:cNvSpPr/>
          <p:nvPr/>
        </p:nvSpPr>
        <p:spPr>
          <a:xfrm>
            <a:off x="772001" y="5250656"/>
            <a:ext cx="6432947" cy="1684734"/>
          </a:xfrm>
          <a:prstGeom prst="roundRect">
            <a:avLst>
              <a:gd name="adj" fmla="val 8684"/>
            </a:avLst>
          </a:prstGeom>
          <a:solidFill>
            <a:srgbClr val="09151A">
              <a:alpha val="95000"/>
            </a:srgbClr>
          </a:solidFill>
          <a:ln w="30480">
            <a:solidFill>
              <a:srgbClr val="194A99"/>
            </a:solidFill>
            <a:prstDash val="solid"/>
          </a:ln>
        </p:spPr>
      </p:sp>
      <p:sp>
        <p:nvSpPr>
          <p:cNvPr id="13" name="Shape 11"/>
          <p:cNvSpPr/>
          <p:nvPr/>
        </p:nvSpPr>
        <p:spPr>
          <a:xfrm>
            <a:off x="741521" y="5250656"/>
            <a:ext cx="121920" cy="1684734"/>
          </a:xfrm>
          <a:prstGeom prst="roundRect">
            <a:avLst>
              <a:gd name="adj" fmla="val 75987"/>
            </a:avLst>
          </a:prstGeom>
          <a:solidFill>
            <a:srgbClr val="609DFF"/>
          </a:solidFill>
          <a:ln/>
        </p:spPr>
      </p:sp>
      <p:sp>
        <p:nvSpPr>
          <p:cNvPr id="14" name="Text 12"/>
          <p:cNvSpPr/>
          <p:nvPr/>
        </p:nvSpPr>
        <p:spPr>
          <a:xfrm>
            <a:off x="1114425" y="5501640"/>
            <a:ext cx="2757249" cy="344686"/>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Sram i Stigma</a:t>
            </a:r>
            <a:endParaRPr lang="en-US" sz="2150" dirty="0"/>
          </a:p>
        </p:txBody>
      </p:sp>
      <p:sp>
        <p:nvSpPr>
          <p:cNvPr id="15" name="Text 13"/>
          <p:cNvSpPr/>
          <p:nvPr/>
        </p:nvSpPr>
        <p:spPr>
          <a:xfrm>
            <a:off x="1114425" y="5978604"/>
            <a:ext cx="5839539" cy="705803"/>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Društvena stigma vezana za nasilje često je sprječavala žrtve da progovore.</a:t>
            </a:r>
            <a:endParaRPr lang="en-US" sz="1700" dirty="0"/>
          </a:p>
        </p:txBody>
      </p:sp>
      <p:sp>
        <p:nvSpPr>
          <p:cNvPr id="16" name="Shape 14"/>
          <p:cNvSpPr/>
          <p:nvPr/>
        </p:nvSpPr>
        <p:spPr>
          <a:xfrm>
            <a:off x="7425452" y="5250656"/>
            <a:ext cx="6432947" cy="1684734"/>
          </a:xfrm>
          <a:prstGeom prst="roundRect">
            <a:avLst>
              <a:gd name="adj" fmla="val 8684"/>
            </a:avLst>
          </a:prstGeom>
          <a:solidFill>
            <a:srgbClr val="09151A">
              <a:alpha val="95000"/>
            </a:srgbClr>
          </a:solidFill>
          <a:ln w="30480">
            <a:solidFill>
              <a:srgbClr val="194A99"/>
            </a:solidFill>
            <a:prstDash val="solid"/>
          </a:ln>
        </p:spPr>
      </p:sp>
      <p:sp>
        <p:nvSpPr>
          <p:cNvPr id="17" name="Shape 15"/>
          <p:cNvSpPr/>
          <p:nvPr/>
        </p:nvSpPr>
        <p:spPr>
          <a:xfrm>
            <a:off x="7394972" y="5250656"/>
            <a:ext cx="121920" cy="1684734"/>
          </a:xfrm>
          <a:prstGeom prst="roundRect">
            <a:avLst>
              <a:gd name="adj" fmla="val 75987"/>
            </a:avLst>
          </a:prstGeom>
          <a:solidFill>
            <a:srgbClr val="609DFF"/>
          </a:solidFill>
          <a:ln/>
        </p:spPr>
      </p:sp>
      <p:sp>
        <p:nvSpPr>
          <p:cNvPr id="18" name="Text 16"/>
          <p:cNvSpPr/>
          <p:nvPr/>
        </p:nvSpPr>
        <p:spPr>
          <a:xfrm>
            <a:off x="7767876" y="5501640"/>
            <a:ext cx="3209806" cy="344686"/>
          </a:xfrm>
          <a:prstGeom prst="rect">
            <a:avLst/>
          </a:prstGeom>
          <a:noFill/>
          <a:ln/>
        </p:spPr>
        <p:txBody>
          <a:bodyPr wrap="none" lIns="0" tIns="0" rIns="0" bIns="0" rtlCol="0" anchor="t"/>
          <a:lstStyle/>
          <a:p>
            <a:pPr algn="l" indent="0" marL="0">
              <a:lnSpc>
                <a:spcPts val="2700"/>
              </a:lnSpc>
              <a:buNone/>
            </a:pPr>
            <a:r>
              <a:rPr lang="en-US" sz="2150" dirty="0">
                <a:solidFill>
                  <a:srgbClr val="E2E6E9"/>
                </a:solidFill>
                <a:latin typeface="Merriweather" pitchFamily="34" charset="0"/>
                <a:ea typeface="Merriweather" pitchFamily="34" charset="-122"/>
                <a:cs typeface="Merriweather" pitchFamily="34" charset="-120"/>
              </a:rPr>
              <a:t>Kompleksnost Postupka</a:t>
            </a:r>
            <a:endParaRPr lang="en-US" sz="2150" dirty="0"/>
          </a:p>
        </p:txBody>
      </p:sp>
      <p:sp>
        <p:nvSpPr>
          <p:cNvPr id="19" name="Text 17"/>
          <p:cNvSpPr/>
          <p:nvPr/>
        </p:nvSpPr>
        <p:spPr>
          <a:xfrm>
            <a:off x="7767876" y="5978604"/>
            <a:ext cx="5839539" cy="705803"/>
          </a:xfrm>
          <a:prstGeom prst="rect">
            <a:avLst/>
          </a:prstGeom>
          <a:noFill/>
          <a:ln/>
        </p:spPr>
        <p:txBody>
          <a:bodyPr wrap="squar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Proces prijave je često bio birokratski, dugotrajan i stresan, dodatno traumatizirajući žrtvu.</a:t>
            </a:r>
            <a:endParaRPr lang="en-US" sz="1700" dirty="0"/>
          </a:p>
        </p:txBody>
      </p:sp>
      <p:sp>
        <p:nvSpPr>
          <p:cNvPr id="20" name="Text 18"/>
          <p:cNvSpPr/>
          <p:nvPr/>
        </p:nvSpPr>
        <p:spPr>
          <a:xfrm>
            <a:off x="772001" y="7183517"/>
            <a:ext cx="13086398" cy="352901"/>
          </a:xfrm>
          <a:prstGeom prst="rect">
            <a:avLst/>
          </a:prstGeom>
          <a:noFill/>
          <a:ln/>
        </p:spPr>
        <p:txBody>
          <a:bodyPr wrap="none" lIns="0" tIns="0" rIns="0" bIns="0" rtlCol="0" anchor="t"/>
          <a:lstStyle/>
          <a:p>
            <a:pPr algn="l" indent="0" marL="0">
              <a:lnSpc>
                <a:spcPts val="2750"/>
              </a:lnSpc>
              <a:buNone/>
            </a:pPr>
            <a:r>
              <a:rPr lang="en-US" sz="1700" dirty="0">
                <a:solidFill>
                  <a:srgbClr val="E2E6E9"/>
                </a:solidFill>
                <a:latin typeface="Merriweather" pitchFamily="34" charset="0"/>
                <a:ea typeface="Merriweather" pitchFamily="34" charset="-122"/>
                <a:cs typeface="Merriweather" pitchFamily="34" charset="-120"/>
              </a:rPr>
              <a:t>Ove barijere su stvorile "zid tišine" oko problema nasilja, ostavljajući mnoge žrtve bez pomoći i pravde.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2411968"/>
            <a:ext cx="7416403" cy="1850946"/>
          </a:xfrm>
          <a:prstGeom prst="rect">
            <a:avLst/>
          </a:prstGeom>
          <a:noFill/>
          <a:ln/>
        </p:spPr>
        <p:txBody>
          <a:bodyPr wrap="square" lIns="0" tIns="0" rIns="0" bIns="0" rtlCol="0" anchor="t"/>
          <a:lstStyle/>
          <a:p>
            <a:pPr algn="l" indent="0" marL="0">
              <a:lnSpc>
                <a:spcPts val="4850"/>
              </a:lnSpc>
              <a:buNone/>
            </a:pPr>
            <a:r>
              <a:rPr lang="en-US" sz="3850" dirty="0">
                <a:solidFill>
                  <a:srgbClr val="F5F0F0"/>
                </a:solidFill>
                <a:latin typeface="Merriweather" pitchFamily="34" charset="0"/>
                <a:ea typeface="Merriweather" pitchFamily="34" charset="-122"/>
                <a:cs typeface="Merriweather" pitchFamily="34" charset="-120"/>
              </a:rPr>
              <a:t>Rješenje: Anonimna Linija "</a:t>
            </a:r>
            <a:pPr algn="l" indent="0" marL="0">
              <a:lnSpc>
                <a:spcPts val="4850"/>
              </a:lnSpc>
              <a:buNone/>
            </a:pPr>
            <a:r>
              <a:rPr lang="en-US" sz="3850" dirty="0">
                <a:solidFill>
                  <a:srgbClr val="609DFF"/>
                </a:solidFill>
                <a:latin typeface="Merriweather" pitchFamily="34" charset="0"/>
                <a:ea typeface="Merriweather" pitchFamily="34" charset="-122"/>
                <a:cs typeface="Merriweather" pitchFamily="34" charset="-120"/>
              </a:rPr>
              <a:t>Leptir</a:t>
            </a:r>
            <a:pPr algn="l" indent="0" marL="0">
              <a:lnSpc>
                <a:spcPts val="4850"/>
              </a:lnSpc>
              <a:buNone/>
            </a:pPr>
            <a:r>
              <a:rPr lang="en-US" sz="3850" dirty="0">
                <a:solidFill>
                  <a:srgbClr val="F5F0F0"/>
                </a:solidFill>
                <a:latin typeface="Merriweather" pitchFamily="34" charset="0"/>
                <a:ea typeface="Merriweather" pitchFamily="34" charset="-122"/>
                <a:cs typeface="Merriweather" pitchFamily="34" charset="-120"/>
              </a:rPr>
              <a:t>" – Moj Projekt za Zaštitu Žrtava</a:t>
            </a:r>
            <a:endParaRPr lang="en-US" sz="3850" dirty="0"/>
          </a:p>
        </p:txBody>
      </p:sp>
      <p:sp>
        <p:nvSpPr>
          <p:cNvPr id="4" name="Text 1"/>
          <p:cNvSpPr/>
          <p:nvPr/>
        </p:nvSpPr>
        <p:spPr>
          <a:xfrm>
            <a:off x="863798" y="4633079"/>
            <a:ext cx="7416403" cy="1184434"/>
          </a:xfrm>
          <a:prstGeom prst="rect">
            <a:avLst/>
          </a:prstGeom>
          <a:noFill/>
          <a:ln/>
        </p:spPr>
        <p:txBody>
          <a:bodyPr wrap="square" lIns="0" tIns="0" rIns="0" bIns="0" rtlCol="0" anchor="t"/>
          <a:lstStyle/>
          <a:p>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a:t>
            </a:r>
            <a:pPr algn="l" indent="0" marL="0">
              <a:lnSpc>
                <a:spcPts val="3100"/>
              </a:lnSpc>
              <a:buNone/>
            </a:pPr>
            <a:r>
              <a:rPr lang="en-US" sz="1900" dirty="0">
                <a:solidFill>
                  <a:srgbClr val="609DFF"/>
                </a:solidFill>
                <a:latin typeface="Merriweather" pitchFamily="34" charset="0"/>
                <a:ea typeface="Merriweather" pitchFamily="34" charset="-122"/>
                <a:cs typeface="Merriweather" pitchFamily="34" charset="-120"/>
              </a:rPr>
              <a:t>Leptir</a:t>
            </a:r>
            <a:pPr algn="l" indent="0" marL="0">
              <a:lnSpc>
                <a:spcPts val="3100"/>
              </a:lnSpc>
              <a:buNone/>
            </a:pPr>
            <a:r>
              <a:rPr lang="en-US" sz="1900" dirty="0">
                <a:solidFill>
                  <a:srgbClr val="E2E6E9"/>
                </a:solidFill>
                <a:latin typeface="Merriweather" pitchFamily="34" charset="0"/>
                <a:ea typeface="Merriweather" pitchFamily="34" charset="-122"/>
                <a:cs typeface="Merriweather" pitchFamily="34" charset="-120"/>
              </a:rPr>
              <a:t>" je dizajniran kao digitalni most između žrtve i sistema pravde, fokusirajući se na tri ključna stuba: anonimnost, sigurnost i pristupačnost.</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7112" y="940594"/>
            <a:ext cx="12488466" cy="505063"/>
          </a:xfrm>
          <a:prstGeom prst="rect">
            <a:avLst/>
          </a:prstGeom>
          <a:noFill/>
          <a:ln/>
        </p:spPr>
        <p:txBody>
          <a:bodyPr wrap="none" lIns="0" tIns="0" rIns="0" bIns="0" rtlCol="0" anchor="t"/>
          <a:lstStyle/>
          <a:p>
            <a:pPr algn="l" indent="0" marL="0">
              <a:lnSpc>
                <a:spcPts val="3950"/>
              </a:lnSpc>
              <a:buNone/>
            </a:pPr>
            <a:r>
              <a:rPr lang="en-US" sz="3150" dirty="0">
                <a:solidFill>
                  <a:srgbClr val="F5F0F0"/>
                </a:solidFill>
                <a:latin typeface="Merriweather" pitchFamily="34" charset="0"/>
                <a:ea typeface="Merriweather" pitchFamily="34" charset="-122"/>
                <a:cs typeface="Merriweather" pitchFamily="34" charset="-120"/>
              </a:rPr>
              <a:t>3.1. Arhitektura Potpune Anonimnosti (Zero-Knowledge System)</a:t>
            </a:r>
            <a:endParaRPr lang="en-US" sz="3150" dirty="0"/>
          </a:p>
        </p:txBody>
      </p:sp>
      <p:sp>
        <p:nvSpPr>
          <p:cNvPr id="3" name="Text 1"/>
          <p:cNvSpPr/>
          <p:nvPr/>
        </p:nvSpPr>
        <p:spPr>
          <a:xfrm>
            <a:off x="707112" y="1849636"/>
            <a:ext cx="13216176" cy="646509"/>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Kao inženjerka informatike, moj primarni zadatak bio je osigurati da sistem nikada ne zna identitet prijavitelja, dok istovremeno pruža dovoljno informacija za djelovanje.</a:t>
            </a:r>
            <a:endParaRPr lang="en-US" sz="1550" dirty="0"/>
          </a:p>
        </p:txBody>
      </p:sp>
      <p:sp>
        <p:nvSpPr>
          <p:cNvPr id="4" name="Shape 2"/>
          <p:cNvSpPr/>
          <p:nvPr/>
        </p:nvSpPr>
        <p:spPr>
          <a:xfrm>
            <a:off x="707112" y="2723317"/>
            <a:ext cx="4270772" cy="4565571"/>
          </a:xfrm>
          <a:prstGeom prst="roundRect">
            <a:avLst>
              <a:gd name="adj" fmla="val 1987"/>
            </a:avLst>
          </a:prstGeom>
          <a:solidFill>
            <a:srgbClr val="003180"/>
          </a:solidFill>
          <a:ln w="7620">
            <a:solidFill>
              <a:srgbClr val="194A99"/>
            </a:solidFill>
            <a:prstDash val="solid"/>
          </a:ln>
        </p:spPr>
      </p:sp>
      <p:sp>
        <p:nvSpPr>
          <p:cNvPr id="5" name="Shape 3"/>
          <p:cNvSpPr/>
          <p:nvPr/>
        </p:nvSpPr>
        <p:spPr>
          <a:xfrm>
            <a:off x="916662" y="2932867"/>
            <a:ext cx="606028" cy="606028"/>
          </a:xfrm>
          <a:prstGeom prst="roundRect">
            <a:avLst>
              <a:gd name="adj" fmla="val 15086903"/>
            </a:avLst>
          </a:prstGeom>
          <a:solidFill>
            <a:srgbClr val="609DFF"/>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83350" y="3099435"/>
            <a:ext cx="272653" cy="272653"/>
          </a:xfrm>
          <a:prstGeom prst="rect">
            <a:avLst/>
          </a:prstGeom>
        </p:spPr>
      </p:pic>
      <p:sp>
        <p:nvSpPr>
          <p:cNvPr id="7" name="Text 4"/>
          <p:cNvSpPr/>
          <p:nvPr/>
        </p:nvSpPr>
        <p:spPr>
          <a:xfrm>
            <a:off x="916662" y="3740825"/>
            <a:ext cx="3629858" cy="315635"/>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End-to-End Enkripcija (E2EE)</a:t>
            </a:r>
            <a:endParaRPr lang="en-US" sz="1950" dirty="0"/>
          </a:p>
        </p:txBody>
      </p:sp>
      <p:sp>
        <p:nvSpPr>
          <p:cNvPr id="8" name="Text 5"/>
          <p:cNvSpPr/>
          <p:nvPr/>
        </p:nvSpPr>
        <p:spPr>
          <a:xfrm>
            <a:off x="916662" y="4177665"/>
            <a:ext cx="3851672" cy="1939528"/>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Sva komunikacija na platformi je zaštićena najvišim nivoom enkripcije. To znači da samo prijavitelj i ovlašteni primaoci mogu čitati poruke, dok čak ni administratori platforme ne mogu pristupiti sadržaju.</a:t>
            </a:r>
            <a:endParaRPr lang="en-US" sz="1550" dirty="0"/>
          </a:p>
        </p:txBody>
      </p:sp>
      <p:sp>
        <p:nvSpPr>
          <p:cNvPr id="9" name="Shape 6"/>
          <p:cNvSpPr/>
          <p:nvPr/>
        </p:nvSpPr>
        <p:spPr>
          <a:xfrm>
            <a:off x="5179814" y="2723317"/>
            <a:ext cx="4270772" cy="4565571"/>
          </a:xfrm>
          <a:prstGeom prst="roundRect">
            <a:avLst>
              <a:gd name="adj" fmla="val 1987"/>
            </a:avLst>
          </a:prstGeom>
          <a:solidFill>
            <a:srgbClr val="003180"/>
          </a:solidFill>
          <a:ln w="7620">
            <a:solidFill>
              <a:srgbClr val="194A99"/>
            </a:solidFill>
            <a:prstDash val="solid"/>
          </a:ln>
        </p:spPr>
      </p:sp>
      <p:sp>
        <p:nvSpPr>
          <p:cNvPr id="10" name="Shape 7"/>
          <p:cNvSpPr/>
          <p:nvPr/>
        </p:nvSpPr>
        <p:spPr>
          <a:xfrm>
            <a:off x="5389364" y="2932867"/>
            <a:ext cx="606028" cy="606028"/>
          </a:xfrm>
          <a:prstGeom prst="roundRect">
            <a:avLst>
              <a:gd name="adj" fmla="val 15086903"/>
            </a:avLst>
          </a:prstGeom>
          <a:solidFill>
            <a:srgbClr val="609DFF"/>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6052" y="3099435"/>
            <a:ext cx="272653" cy="272653"/>
          </a:xfrm>
          <a:prstGeom prst="rect">
            <a:avLst/>
          </a:prstGeom>
        </p:spPr>
      </p:pic>
      <p:sp>
        <p:nvSpPr>
          <p:cNvPr id="12" name="Text 8"/>
          <p:cNvSpPr/>
          <p:nvPr/>
        </p:nvSpPr>
        <p:spPr>
          <a:xfrm>
            <a:off x="5389364" y="3740825"/>
            <a:ext cx="2728913" cy="315635"/>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Tokenizacija Podataka</a:t>
            </a:r>
            <a:endParaRPr lang="en-US" sz="1950" dirty="0"/>
          </a:p>
        </p:txBody>
      </p:sp>
      <p:sp>
        <p:nvSpPr>
          <p:cNvPr id="13" name="Text 9"/>
          <p:cNvSpPr/>
          <p:nvPr/>
        </p:nvSpPr>
        <p:spPr>
          <a:xfrm>
            <a:off x="5389364" y="4177665"/>
            <a:ext cx="3851672" cy="1939528"/>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Umjesto direktnih identifikatora, sistem koristi generisane, anonimne tokene. Prijavitelj dobija jedinstveni, šifrovani kod koji mu omogućava da prati status svoje prijave bez otkrivanja ko je.</a:t>
            </a:r>
            <a:endParaRPr lang="en-US" sz="1550" dirty="0"/>
          </a:p>
        </p:txBody>
      </p:sp>
      <p:sp>
        <p:nvSpPr>
          <p:cNvPr id="14" name="Shape 10"/>
          <p:cNvSpPr/>
          <p:nvPr/>
        </p:nvSpPr>
        <p:spPr>
          <a:xfrm>
            <a:off x="9652516" y="2723317"/>
            <a:ext cx="4270772" cy="4565571"/>
          </a:xfrm>
          <a:prstGeom prst="roundRect">
            <a:avLst>
              <a:gd name="adj" fmla="val 1987"/>
            </a:avLst>
          </a:prstGeom>
          <a:solidFill>
            <a:srgbClr val="003180"/>
          </a:solidFill>
          <a:ln w="7620">
            <a:solidFill>
              <a:srgbClr val="194A99"/>
            </a:solidFill>
            <a:prstDash val="solid"/>
          </a:ln>
        </p:spPr>
      </p:sp>
      <p:sp>
        <p:nvSpPr>
          <p:cNvPr id="15" name="Shape 11"/>
          <p:cNvSpPr/>
          <p:nvPr/>
        </p:nvSpPr>
        <p:spPr>
          <a:xfrm>
            <a:off x="9862066" y="2932867"/>
            <a:ext cx="606028" cy="606028"/>
          </a:xfrm>
          <a:prstGeom prst="roundRect">
            <a:avLst>
              <a:gd name="adj" fmla="val 15086903"/>
            </a:avLst>
          </a:prstGeom>
          <a:solidFill>
            <a:srgbClr val="609DFF"/>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8753" y="3099435"/>
            <a:ext cx="272653" cy="272653"/>
          </a:xfrm>
          <a:prstGeom prst="rect">
            <a:avLst/>
          </a:prstGeom>
        </p:spPr>
      </p:pic>
      <p:sp>
        <p:nvSpPr>
          <p:cNvPr id="17" name="Text 12"/>
          <p:cNvSpPr/>
          <p:nvPr/>
        </p:nvSpPr>
        <p:spPr>
          <a:xfrm>
            <a:off x="9862066" y="3740825"/>
            <a:ext cx="3851672" cy="631269"/>
          </a:xfrm>
          <a:prstGeom prst="rect">
            <a:avLst/>
          </a:prstGeom>
          <a:noFill/>
          <a:ln/>
        </p:spPr>
        <p:txBody>
          <a:bodyPr wrap="squar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Decentralizovano Skladištenje Meta-Podataka</a:t>
            </a:r>
            <a:endParaRPr lang="en-US" sz="1950" dirty="0"/>
          </a:p>
        </p:txBody>
      </p:sp>
      <p:sp>
        <p:nvSpPr>
          <p:cNvPr id="18" name="Text 13"/>
          <p:cNvSpPr/>
          <p:nvPr/>
        </p:nvSpPr>
        <p:spPr>
          <a:xfrm>
            <a:off x="9862066" y="4493300"/>
            <a:ext cx="3851672" cy="2586038"/>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Informacije o samoj prijavi (vrijeme, lokacija, kategorija nasilja) se skladište odvojeno od bilo kakvih podataka koji bi mogli voditi do identiteta prijavitelja, čak i putem IP adrese. Implementirali smo tehnike rutiranja preko TOR mreže i VPN-ova kako bismo osigurali da se izvorna IP adresa nikada ne bilježi.</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8184" y="718066"/>
            <a:ext cx="7727633" cy="1011555"/>
          </a:xfrm>
          <a:prstGeom prst="rect">
            <a:avLst/>
          </a:prstGeom>
          <a:noFill/>
          <a:ln/>
        </p:spPr>
        <p:txBody>
          <a:bodyPr wrap="square" lIns="0" tIns="0" rIns="0" bIns="0" rtlCol="0" anchor="t"/>
          <a:lstStyle/>
          <a:p>
            <a:pPr algn="l" indent="0" marL="0">
              <a:lnSpc>
                <a:spcPts val="3950"/>
              </a:lnSpc>
              <a:buNone/>
            </a:pPr>
            <a:r>
              <a:rPr lang="en-US" sz="3150" dirty="0">
                <a:solidFill>
                  <a:srgbClr val="F5F0F0"/>
                </a:solidFill>
                <a:latin typeface="Merriweather" pitchFamily="34" charset="0"/>
                <a:ea typeface="Merriweather" pitchFamily="34" charset="-122"/>
                <a:cs typeface="Merriweather" pitchFamily="34" charset="-120"/>
              </a:rPr>
              <a:t>3.1. Arhitektura Potpune Anonimnosti (Nastavak)</a:t>
            </a:r>
            <a:endParaRPr lang="en-US" sz="3150" dirty="0"/>
          </a:p>
        </p:txBody>
      </p:sp>
      <p:sp>
        <p:nvSpPr>
          <p:cNvPr id="4" name="Shape 1"/>
          <p:cNvSpPr/>
          <p:nvPr/>
        </p:nvSpPr>
        <p:spPr>
          <a:xfrm>
            <a:off x="708184" y="2033111"/>
            <a:ext cx="7727633" cy="2638068"/>
          </a:xfrm>
          <a:prstGeom prst="roundRect">
            <a:avLst>
              <a:gd name="adj" fmla="val 3222"/>
            </a:avLst>
          </a:prstGeom>
          <a:solidFill>
            <a:srgbClr val="003180"/>
          </a:solidFill>
          <a:ln w="7620">
            <a:solidFill>
              <a:srgbClr val="194A99"/>
            </a:solidFill>
            <a:prstDash val="solid"/>
          </a:ln>
        </p:spPr>
      </p:sp>
      <p:sp>
        <p:nvSpPr>
          <p:cNvPr id="5" name="Shape 2"/>
          <p:cNvSpPr/>
          <p:nvPr/>
        </p:nvSpPr>
        <p:spPr>
          <a:xfrm>
            <a:off x="918091" y="2243018"/>
            <a:ext cx="606981" cy="606981"/>
          </a:xfrm>
          <a:prstGeom prst="roundRect">
            <a:avLst>
              <a:gd name="adj" fmla="val 15063215"/>
            </a:avLst>
          </a:prstGeom>
          <a:solidFill>
            <a:srgbClr val="609DFF"/>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5017" y="2409825"/>
            <a:ext cx="273129" cy="273129"/>
          </a:xfrm>
          <a:prstGeom prst="rect">
            <a:avLst/>
          </a:prstGeom>
        </p:spPr>
      </p:pic>
      <p:sp>
        <p:nvSpPr>
          <p:cNvPr id="7" name="Text 3"/>
          <p:cNvSpPr/>
          <p:nvPr/>
        </p:nvSpPr>
        <p:spPr>
          <a:xfrm>
            <a:off x="918091" y="3052286"/>
            <a:ext cx="5967651" cy="316111"/>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Automatizovana Filterizacija Osjetljivih Podataka</a:t>
            </a:r>
            <a:endParaRPr lang="en-US" sz="1950" dirty="0"/>
          </a:p>
        </p:txBody>
      </p:sp>
      <p:sp>
        <p:nvSpPr>
          <p:cNvPr id="8" name="Text 4"/>
          <p:cNvSpPr/>
          <p:nvPr/>
        </p:nvSpPr>
        <p:spPr>
          <a:xfrm>
            <a:off x="918091" y="3489722"/>
            <a:ext cx="7307818" cy="971550"/>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AI algoritmi su obučeni da prepoznaju i automatski rediguju ili zamijene potencijalno identifikujuće detalje u tekstu prijave, prije nego što stigne do nadležnih organa.</a:t>
            </a:r>
            <a:endParaRPr lang="en-US" sz="1550" dirty="0"/>
          </a:p>
        </p:txBody>
      </p:sp>
      <p:sp>
        <p:nvSpPr>
          <p:cNvPr id="9" name="Shape 5"/>
          <p:cNvSpPr/>
          <p:nvPr/>
        </p:nvSpPr>
        <p:spPr>
          <a:xfrm>
            <a:off x="708184" y="4873466"/>
            <a:ext cx="7727633" cy="2638068"/>
          </a:xfrm>
          <a:prstGeom prst="roundRect">
            <a:avLst>
              <a:gd name="adj" fmla="val 3222"/>
            </a:avLst>
          </a:prstGeom>
          <a:solidFill>
            <a:srgbClr val="003180"/>
          </a:solidFill>
          <a:ln w="7620">
            <a:solidFill>
              <a:srgbClr val="194A99"/>
            </a:solidFill>
            <a:prstDash val="solid"/>
          </a:ln>
        </p:spPr>
      </p:sp>
      <p:sp>
        <p:nvSpPr>
          <p:cNvPr id="10" name="Shape 6"/>
          <p:cNvSpPr/>
          <p:nvPr/>
        </p:nvSpPr>
        <p:spPr>
          <a:xfrm>
            <a:off x="918091" y="5083373"/>
            <a:ext cx="606981" cy="606981"/>
          </a:xfrm>
          <a:prstGeom prst="roundRect">
            <a:avLst>
              <a:gd name="adj" fmla="val 15063215"/>
            </a:avLst>
          </a:prstGeom>
          <a:solidFill>
            <a:srgbClr val="609DFF"/>
          </a:solidFill>
          <a:ln/>
        </p:spPr>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5017" y="5250180"/>
            <a:ext cx="273129" cy="273129"/>
          </a:xfrm>
          <a:prstGeom prst="rect">
            <a:avLst/>
          </a:prstGeom>
        </p:spPr>
      </p:pic>
      <p:sp>
        <p:nvSpPr>
          <p:cNvPr id="12" name="Text 7"/>
          <p:cNvSpPr/>
          <p:nvPr/>
        </p:nvSpPr>
        <p:spPr>
          <a:xfrm>
            <a:off x="918091" y="5892641"/>
            <a:ext cx="5438418" cy="316111"/>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Sustav Dvosmjerne Anonimne Komunikacije</a:t>
            </a:r>
            <a:endParaRPr lang="en-US" sz="1950" dirty="0"/>
          </a:p>
        </p:txBody>
      </p:sp>
      <p:sp>
        <p:nvSpPr>
          <p:cNvPr id="13" name="Text 8"/>
          <p:cNvSpPr/>
          <p:nvPr/>
        </p:nvSpPr>
        <p:spPr>
          <a:xfrm>
            <a:off x="918091" y="6330077"/>
            <a:ext cx="7307818" cy="971550"/>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Platforma omogućava i povratnu komunikaciju s prijaviteljem putem istog anonimnog kanala. Nadležni organ može postaviti dodatna pitanja ili obavijestiti o poduzetim koracima, a da prijavitelj ostane anoniman.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5326" y="768310"/>
            <a:ext cx="11170206" cy="503873"/>
          </a:xfrm>
          <a:prstGeom prst="rect">
            <a:avLst/>
          </a:prstGeom>
          <a:noFill/>
          <a:ln/>
        </p:spPr>
        <p:txBody>
          <a:bodyPr wrap="none" lIns="0" tIns="0" rIns="0" bIns="0" rtlCol="0" anchor="t"/>
          <a:lstStyle/>
          <a:p>
            <a:pPr algn="l" indent="0" marL="0">
              <a:lnSpc>
                <a:spcPts val="3950"/>
              </a:lnSpc>
              <a:buNone/>
            </a:pPr>
            <a:r>
              <a:rPr lang="en-US" sz="3150" dirty="0">
                <a:solidFill>
                  <a:srgbClr val="F5F0F0"/>
                </a:solidFill>
                <a:latin typeface="Merriweather" pitchFamily="34" charset="0"/>
                <a:ea typeface="Merriweather" pitchFamily="34" charset="-122"/>
                <a:cs typeface="Merriweather" pitchFamily="34" charset="-120"/>
              </a:rPr>
              <a:t>3.5. Integracija s Nadležnim Institucijama i Prioritetizacija</a:t>
            </a:r>
            <a:endParaRPr lang="en-US" sz="3150" dirty="0"/>
          </a:p>
        </p:txBody>
      </p:sp>
      <p:sp>
        <p:nvSpPr>
          <p:cNvPr id="3" name="Text 1"/>
          <p:cNvSpPr/>
          <p:nvPr/>
        </p:nvSpPr>
        <p:spPr>
          <a:xfrm>
            <a:off x="705326" y="1675209"/>
            <a:ext cx="13219748" cy="644843"/>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Platforma "</a:t>
            </a:r>
            <a:pPr algn="l" indent="0" marL="0">
              <a:lnSpc>
                <a:spcPts val="2500"/>
              </a:lnSpc>
              <a:buNone/>
            </a:pPr>
            <a:r>
              <a:rPr lang="en-US" sz="1550" dirty="0">
                <a:solidFill>
                  <a:srgbClr val="609DFF"/>
                </a:solidFill>
                <a:latin typeface="Merriweather" pitchFamily="34" charset="0"/>
                <a:ea typeface="Merriweather" pitchFamily="34" charset="-122"/>
                <a:cs typeface="Merriweather" pitchFamily="34" charset="-120"/>
              </a:rPr>
              <a:t>Leptir</a:t>
            </a:r>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 nije bila zamišljena da zamijeni institucije, već da ih osnaži relevantnim i sigurnim informacijama, omogućavajući im brže djelovanje.</a:t>
            </a:r>
            <a:endParaRPr lang="en-US" sz="1550" dirty="0"/>
          </a:p>
        </p:txBody>
      </p:sp>
      <p:sp>
        <p:nvSpPr>
          <p:cNvPr id="4" name="Text 2"/>
          <p:cNvSpPr/>
          <p:nvPr/>
        </p:nvSpPr>
        <p:spPr>
          <a:xfrm>
            <a:off x="705326" y="2546747"/>
            <a:ext cx="201454" cy="251936"/>
          </a:xfrm>
          <a:prstGeom prst="rect">
            <a:avLst/>
          </a:prstGeom>
          <a:noFill/>
          <a:ln/>
        </p:spPr>
        <p:txBody>
          <a:bodyPr wrap="none" lIns="0" tIns="0" rIns="0" bIns="0" rtlCol="0" anchor="t"/>
          <a:lstStyle/>
          <a:p>
            <a:pPr algn="l" indent="0" marL="0">
              <a:lnSpc>
                <a:spcPts val="2500"/>
              </a:lnSpc>
              <a:buNone/>
            </a:pPr>
            <a:r>
              <a:rPr lang="en-US" sz="1550" dirty="0">
                <a:solidFill>
                  <a:srgbClr val="E2E6E9"/>
                </a:solidFill>
                <a:latin typeface="Merriweather Light" pitchFamily="34" charset="0"/>
                <a:ea typeface="Merriweather Light" pitchFamily="34" charset="-122"/>
                <a:cs typeface="Merriweather Light" pitchFamily="34" charset="-120"/>
              </a:rPr>
              <a:t>01</a:t>
            </a:r>
            <a:endParaRPr lang="en-US" sz="1550" dirty="0"/>
          </a:p>
        </p:txBody>
      </p:sp>
      <p:sp>
        <p:nvSpPr>
          <p:cNvPr id="5" name="Shape 3"/>
          <p:cNvSpPr/>
          <p:nvPr/>
        </p:nvSpPr>
        <p:spPr>
          <a:xfrm>
            <a:off x="705326" y="2866430"/>
            <a:ext cx="4272201" cy="22860"/>
          </a:xfrm>
          <a:prstGeom prst="rect">
            <a:avLst/>
          </a:prstGeom>
          <a:solidFill>
            <a:srgbClr val="609DFF"/>
          </a:solidFill>
          <a:ln/>
        </p:spPr>
      </p:sp>
      <p:sp>
        <p:nvSpPr>
          <p:cNvPr id="6" name="Text 4"/>
          <p:cNvSpPr/>
          <p:nvPr/>
        </p:nvSpPr>
        <p:spPr>
          <a:xfrm>
            <a:off x="705326" y="3012877"/>
            <a:ext cx="4159806" cy="314920"/>
          </a:xfrm>
          <a:prstGeom prst="rect">
            <a:avLst/>
          </a:prstGeom>
          <a:noFill/>
          <a:ln/>
        </p:spPr>
        <p:txBody>
          <a:bodyPr wrap="non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Filteriranje i Kategorizacija Prijava</a:t>
            </a:r>
            <a:endParaRPr lang="en-US" sz="1950" dirty="0"/>
          </a:p>
        </p:txBody>
      </p:sp>
      <p:sp>
        <p:nvSpPr>
          <p:cNvPr id="7" name="Text 5"/>
          <p:cNvSpPr/>
          <p:nvPr/>
        </p:nvSpPr>
        <p:spPr>
          <a:xfrm>
            <a:off x="705326" y="3448645"/>
            <a:ext cx="4272201" cy="1612106"/>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Sve prijave se, prije prosljeđivanja, prolaze kroz automatizovani sistem filtera koji ih kategorizira (npr. porodično nasilje, nasilje na radnom mjestu, nasilje na radnom mjestu, nasilje nad djecom).</a:t>
            </a:r>
            <a:endParaRPr lang="en-US" sz="1550" dirty="0"/>
          </a:p>
        </p:txBody>
      </p:sp>
      <p:sp>
        <p:nvSpPr>
          <p:cNvPr id="8" name="Text 6"/>
          <p:cNvSpPr/>
          <p:nvPr/>
        </p:nvSpPr>
        <p:spPr>
          <a:xfrm>
            <a:off x="5178981" y="2546747"/>
            <a:ext cx="201454" cy="251936"/>
          </a:xfrm>
          <a:prstGeom prst="rect">
            <a:avLst/>
          </a:prstGeom>
          <a:noFill/>
          <a:ln/>
        </p:spPr>
        <p:txBody>
          <a:bodyPr wrap="none" lIns="0" tIns="0" rIns="0" bIns="0" rtlCol="0" anchor="t"/>
          <a:lstStyle/>
          <a:p>
            <a:pPr algn="l" indent="0" marL="0">
              <a:lnSpc>
                <a:spcPts val="2500"/>
              </a:lnSpc>
              <a:buNone/>
            </a:pPr>
            <a:r>
              <a:rPr lang="en-US" sz="1550" dirty="0">
                <a:solidFill>
                  <a:srgbClr val="E2E6E9"/>
                </a:solidFill>
                <a:latin typeface="Merriweather Light" pitchFamily="34" charset="0"/>
                <a:ea typeface="Merriweather Light" pitchFamily="34" charset="-122"/>
                <a:cs typeface="Merriweather Light" pitchFamily="34" charset="-120"/>
              </a:rPr>
              <a:t>02</a:t>
            </a:r>
            <a:endParaRPr lang="en-US" sz="1550" dirty="0"/>
          </a:p>
        </p:txBody>
      </p:sp>
      <p:sp>
        <p:nvSpPr>
          <p:cNvPr id="9" name="Shape 7"/>
          <p:cNvSpPr/>
          <p:nvPr/>
        </p:nvSpPr>
        <p:spPr>
          <a:xfrm>
            <a:off x="5178981" y="2866430"/>
            <a:ext cx="4272320" cy="22860"/>
          </a:xfrm>
          <a:prstGeom prst="rect">
            <a:avLst/>
          </a:prstGeom>
          <a:solidFill>
            <a:srgbClr val="609DFF"/>
          </a:solidFill>
          <a:ln/>
        </p:spPr>
      </p:sp>
      <p:sp>
        <p:nvSpPr>
          <p:cNvPr id="10" name="Text 8"/>
          <p:cNvSpPr/>
          <p:nvPr/>
        </p:nvSpPr>
        <p:spPr>
          <a:xfrm>
            <a:off x="5178981" y="3012877"/>
            <a:ext cx="4272320" cy="629841"/>
          </a:xfrm>
          <a:prstGeom prst="rect">
            <a:avLst/>
          </a:prstGeom>
          <a:noFill/>
          <a:ln/>
        </p:spPr>
        <p:txBody>
          <a:bodyPr wrap="squar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Sistem Prioritetizacije (Urgent Scoring)</a:t>
            </a:r>
            <a:endParaRPr lang="en-US" sz="1950" dirty="0"/>
          </a:p>
        </p:txBody>
      </p:sp>
      <p:sp>
        <p:nvSpPr>
          <p:cNvPr id="11" name="Text 9"/>
          <p:cNvSpPr/>
          <p:nvPr/>
        </p:nvSpPr>
        <p:spPr>
          <a:xfrm>
            <a:off x="5178981" y="3763566"/>
            <a:ext cx="4272320" cy="3546634"/>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Algoritmi procjenjuju hitnost svake anonimne prijave na temelju ključnih riječi i navedenih okolnosti (npr. prijetnja vatrenim oružjem, životna opasnost, prisutnost maloljetnika). Prijave s visokim rezultatom hitnosti (Urgent Score) automatski se šalju ovlaštenim organima (policija, socijalni radnici) s posebnim sigurnosnim alarmom, čime se osigurava da se najopasniji slučajevi rješavaju prvi, čak i kada su anonimni.</a:t>
            </a:r>
            <a:endParaRPr lang="en-US" sz="1550" dirty="0"/>
          </a:p>
        </p:txBody>
      </p:sp>
      <p:sp>
        <p:nvSpPr>
          <p:cNvPr id="12" name="Text 10"/>
          <p:cNvSpPr/>
          <p:nvPr/>
        </p:nvSpPr>
        <p:spPr>
          <a:xfrm>
            <a:off x="9652754" y="2546747"/>
            <a:ext cx="201454" cy="251936"/>
          </a:xfrm>
          <a:prstGeom prst="rect">
            <a:avLst/>
          </a:prstGeom>
          <a:noFill/>
          <a:ln/>
        </p:spPr>
        <p:txBody>
          <a:bodyPr wrap="none" lIns="0" tIns="0" rIns="0" bIns="0" rtlCol="0" anchor="t"/>
          <a:lstStyle/>
          <a:p>
            <a:pPr algn="l" indent="0" marL="0">
              <a:lnSpc>
                <a:spcPts val="2500"/>
              </a:lnSpc>
              <a:buNone/>
            </a:pPr>
            <a:r>
              <a:rPr lang="en-US" sz="1550" dirty="0">
                <a:solidFill>
                  <a:srgbClr val="E2E6E9"/>
                </a:solidFill>
                <a:latin typeface="Merriweather Light" pitchFamily="34" charset="0"/>
                <a:ea typeface="Merriweather Light" pitchFamily="34" charset="-122"/>
                <a:cs typeface="Merriweather Light" pitchFamily="34" charset="-120"/>
              </a:rPr>
              <a:t>03</a:t>
            </a:r>
            <a:endParaRPr lang="en-US" sz="1550" dirty="0"/>
          </a:p>
        </p:txBody>
      </p:sp>
      <p:sp>
        <p:nvSpPr>
          <p:cNvPr id="13" name="Shape 11"/>
          <p:cNvSpPr/>
          <p:nvPr/>
        </p:nvSpPr>
        <p:spPr>
          <a:xfrm>
            <a:off x="9652754" y="2866430"/>
            <a:ext cx="4272201" cy="22860"/>
          </a:xfrm>
          <a:prstGeom prst="rect">
            <a:avLst/>
          </a:prstGeom>
          <a:solidFill>
            <a:srgbClr val="609DFF"/>
          </a:solidFill>
          <a:ln/>
        </p:spPr>
      </p:sp>
      <p:sp>
        <p:nvSpPr>
          <p:cNvPr id="14" name="Text 12"/>
          <p:cNvSpPr/>
          <p:nvPr/>
        </p:nvSpPr>
        <p:spPr>
          <a:xfrm>
            <a:off x="9652754" y="3012877"/>
            <a:ext cx="4272201" cy="629841"/>
          </a:xfrm>
          <a:prstGeom prst="rect">
            <a:avLst/>
          </a:prstGeom>
          <a:noFill/>
          <a:ln/>
        </p:spPr>
        <p:txBody>
          <a:bodyPr wrap="square" lIns="0" tIns="0" rIns="0" bIns="0" rtlCol="0" anchor="t"/>
          <a:lstStyle/>
          <a:p>
            <a:pPr algn="l" indent="0" marL="0">
              <a:lnSpc>
                <a:spcPts val="2450"/>
              </a:lnSpc>
              <a:buNone/>
            </a:pPr>
            <a:r>
              <a:rPr lang="en-US" sz="1950" dirty="0">
                <a:solidFill>
                  <a:srgbClr val="E2E6E9"/>
                </a:solidFill>
                <a:latin typeface="Merriweather" pitchFamily="34" charset="0"/>
                <a:ea typeface="Merriweather" pitchFamily="34" charset="-122"/>
                <a:cs typeface="Merriweather" pitchFamily="34" charset="-120"/>
              </a:rPr>
              <a:t>Protokol za Prekid Anonimnosti (Rijetke Situacije)</a:t>
            </a:r>
            <a:endParaRPr lang="en-US" sz="1950" dirty="0"/>
          </a:p>
        </p:txBody>
      </p:sp>
      <p:sp>
        <p:nvSpPr>
          <p:cNvPr id="15" name="Text 13"/>
          <p:cNvSpPr/>
          <p:nvPr/>
        </p:nvSpPr>
        <p:spPr>
          <a:xfrm>
            <a:off x="9652754" y="3763566"/>
            <a:ext cx="4272201" cy="3546634"/>
          </a:xfrm>
          <a:prstGeom prst="rect">
            <a:avLst/>
          </a:prstGeom>
          <a:noFill/>
          <a:ln/>
        </p:spPr>
        <p:txBody>
          <a:bodyPr wrap="square" lIns="0" tIns="0" rIns="0" bIns="0" rtlCol="0" anchor="t"/>
          <a:lstStyle/>
          <a:p>
            <a:pPr algn="l" indent="0" marL="0">
              <a:lnSpc>
                <a:spcPts val="2500"/>
              </a:lnSpc>
              <a:buNone/>
            </a:pPr>
            <a:r>
              <a:rPr lang="en-US" sz="1550" dirty="0">
                <a:solidFill>
                  <a:srgbClr val="E2E6E9"/>
                </a:solidFill>
                <a:latin typeface="Merriweather" pitchFamily="34" charset="0"/>
                <a:ea typeface="Merriweather" pitchFamily="34" charset="-122"/>
                <a:cs typeface="Merriweather" pitchFamily="34" charset="-120"/>
              </a:rPr>
              <a:t>U ekstremno rijetkim slučajevima gdje je žrtva izričito navela svoju namjeru da sebi naudi ili drugima, a postoji dovoljno informacija za lociranje (što se provjerava kroz sudski nalog i stroge protokole), platforma nudi opciju kontroliranog i limitiranog otkrivanja relevantnih informacija nadležnim službama za spašavanje života. Ovaj protokol je implementiran s najvećom pravnom i etičkom pažnjom.</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22853"/>
          </a:xfrm>
          <a:prstGeom prst="rect">
            <a:avLst/>
          </a:prstGeom>
        </p:spPr>
      </p:pic>
      <p:sp>
        <p:nvSpPr>
          <p:cNvPr id="3" name="Text 0"/>
          <p:cNvSpPr/>
          <p:nvPr/>
        </p:nvSpPr>
        <p:spPr>
          <a:xfrm>
            <a:off x="790337" y="3603903"/>
            <a:ext cx="10143530" cy="564475"/>
          </a:xfrm>
          <a:prstGeom prst="rect">
            <a:avLst/>
          </a:prstGeom>
          <a:noFill/>
          <a:ln/>
        </p:spPr>
        <p:txBody>
          <a:bodyPr wrap="none" lIns="0" tIns="0" rIns="0" bIns="0" rtlCol="0" anchor="t"/>
          <a:lstStyle/>
          <a:p>
            <a:pPr algn="l" indent="0" marL="0">
              <a:lnSpc>
                <a:spcPts val="4400"/>
              </a:lnSpc>
              <a:buNone/>
            </a:pPr>
            <a:r>
              <a:rPr lang="en-US" sz="3550" dirty="0">
                <a:solidFill>
                  <a:srgbClr val="F5F0F0"/>
                </a:solidFill>
                <a:latin typeface="Merriweather" pitchFamily="34" charset="0"/>
                <a:ea typeface="Merriweather" pitchFamily="34" charset="-122"/>
                <a:cs typeface="Merriweather" pitchFamily="34" charset="-120"/>
              </a:rPr>
              <a:t>3.6. Edukacija i Operativna Obuka za Institucije</a:t>
            </a:r>
            <a:endParaRPr lang="en-US" sz="3550" dirty="0"/>
          </a:p>
        </p:txBody>
      </p:sp>
      <p:sp>
        <p:nvSpPr>
          <p:cNvPr id="4" name="Text 1"/>
          <p:cNvSpPr/>
          <p:nvPr/>
        </p:nvSpPr>
        <p:spPr>
          <a:xfrm>
            <a:off x="790337" y="4507111"/>
            <a:ext cx="13049726" cy="361355"/>
          </a:xfrm>
          <a:prstGeom prst="rect">
            <a:avLst/>
          </a:prstGeom>
          <a:noFill/>
          <a:ln/>
        </p:spPr>
        <p:txBody>
          <a:bodyPr wrap="none" lIns="0" tIns="0" rIns="0" bIns="0" rtlCol="0" anchor="t"/>
          <a:lstStyle/>
          <a:p>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Tehnologija je beskorisna bez ljudi obučenih da je koriste. Stoga je moj tim proveo opsežnu obuku za osoblje:</a:t>
            </a:r>
            <a:endParaRPr lang="en-US" sz="1750" dirty="0"/>
          </a:p>
        </p:txBody>
      </p:sp>
      <p:sp>
        <p:nvSpPr>
          <p:cNvPr id="5" name="Text 2"/>
          <p:cNvSpPr/>
          <p:nvPr/>
        </p:nvSpPr>
        <p:spPr>
          <a:xfrm>
            <a:off x="790337" y="5122426"/>
            <a:ext cx="13049726" cy="722709"/>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Obuka za Kriptografiju i Sigurnost:</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 Policija i socijalni radnici obučeni su o važnosti end-to-end enkripcije i kako pravilno koristiti anonimne tokene kako bi se osigurala nepovredivost podataka i identiteta prijavitelja.</a:t>
            </a:r>
            <a:endParaRPr lang="en-US" sz="1750" dirty="0"/>
          </a:p>
        </p:txBody>
      </p:sp>
      <p:sp>
        <p:nvSpPr>
          <p:cNvPr id="6" name="Text 3"/>
          <p:cNvSpPr/>
          <p:nvPr/>
        </p:nvSpPr>
        <p:spPr>
          <a:xfrm>
            <a:off x="790337" y="5924074"/>
            <a:ext cx="13049726" cy="722709"/>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Obuka za Psihološki Senzibilan Odgovor:</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 Osoblje je obučeno kako da obrađuje traumatične anonimne prijave i kako da koristi dvosmjerni komunikacijski kanal za pružanje podrške, čak i kada ne znaju identitet osobe.</a:t>
            </a:r>
            <a:endParaRPr lang="en-US" sz="1750" dirty="0"/>
          </a:p>
        </p:txBody>
      </p:sp>
      <p:sp>
        <p:nvSpPr>
          <p:cNvPr id="7" name="Text 4"/>
          <p:cNvSpPr/>
          <p:nvPr/>
        </p:nvSpPr>
        <p:spPr>
          <a:xfrm>
            <a:off x="790337" y="6725722"/>
            <a:ext cx="13049726" cy="722709"/>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E2E6E9"/>
                </a:solidFill>
                <a:latin typeface="Merriweather" pitchFamily="34" charset="0"/>
                <a:ea typeface="Merriweather" pitchFamily="34" charset="-122"/>
                <a:cs typeface="Merriweather" pitchFamily="34" charset="-120"/>
              </a:rPr>
              <a:t>Etički Okvir za Anonimnost:</a:t>
            </a:r>
            <a:pPr algn="l" indent="0" marL="0">
              <a:lnSpc>
                <a:spcPts val="2800"/>
              </a:lnSpc>
              <a:buNone/>
            </a:pPr>
            <a:r>
              <a:rPr lang="en-US" sz="1750" dirty="0">
                <a:solidFill>
                  <a:srgbClr val="E2E6E9"/>
                </a:solidFill>
                <a:latin typeface="Merriweather" pitchFamily="34" charset="0"/>
                <a:ea typeface="Merriweather" pitchFamily="34" charset="-122"/>
                <a:cs typeface="Merriweather" pitchFamily="34" charset="-120"/>
              </a:rPr>
              <a:t> Uspostavljen je jasan etički kodeks koji naglašava da anonimnost nije prepreka za rad, već temelj povjerenja i jedini način da se dođe do žrtava koje bi inače ćutale.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47675" y="351711"/>
            <a:ext cx="5909548" cy="319802"/>
          </a:xfrm>
          <a:prstGeom prst="rect">
            <a:avLst/>
          </a:prstGeom>
          <a:noFill/>
          <a:ln/>
        </p:spPr>
        <p:txBody>
          <a:bodyPr wrap="none" lIns="0" tIns="0" rIns="0" bIns="0" rtlCol="0" anchor="t"/>
          <a:lstStyle/>
          <a:p>
            <a:pPr algn="l" indent="0" marL="0">
              <a:lnSpc>
                <a:spcPts val="2500"/>
              </a:lnSpc>
              <a:buNone/>
            </a:pPr>
            <a:r>
              <a:rPr lang="en-US" sz="2000" dirty="0">
                <a:solidFill>
                  <a:srgbClr val="F5F0F0"/>
                </a:solidFill>
                <a:latin typeface="Merriweather" pitchFamily="34" charset="0"/>
                <a:ea typeface="Merriweather" pitchFamily="34" charset="-122"/>
                <a:cs typeface="Merriweather" pitchFamily="34" charset="-120"/>
              </a:rPr>
              <a:t>4. Mjerljivi Uticaj i Rezultati: Rušenje Zida Tišine</a:t>
            </a:r>
            <a:endParaRPr lang="en-US" sz="2000" dirty="0"/>
          </a:p>
        </p:txBody>
      </p:sp>
      <p:sp>
        <p:nvSpPr>
          <p:cNvPr id="3" name="Text 1"/>
          <p:cNvSpPr/>
          <p:nvPr/>
        </p:nvSpPr>
        <p:spPr>
          <a:xfrm>
            <a:off x="447675" y="927378"/>
            <a:ext cx="13735050" cy="204788"/>
          </a:xfrm>
          <a:prstGeom prst="rect">
            <a:avLst/>
          </a:prstGeom>
          <a:noFill/>
          <a:ln/>
        </p:spPr>
        <p:txBody>
          <a:bodyPr wrap="none" lIns="0" tIns="0" rIns="0" bIns="0" rtlCol="0" anchor="t"/>
          <a:lstStyle/>
          <a:p>
            <a:pPr algn="l" indent="0" marL="0">
              <a:lnSpc>
                <a:spcPts val="1600"/>
              </a:lnSpc>
              <a:buNone/>
            </a:pPr>
            <a:r>
              <a:rPr lang="en-US" sz="1000" dirty="0">
                <a:solidFill>
                  <a:srgbClr val="E2E6E9"/>
                </a:solidFill>
                <a:latin typeface="Merriweather" pitchFamily="34" charset="0"/>
                <a:ea typeface="Merriweather" pitchFamily="34" charset="-122"/>
                <a:cs typeface="Merriweather" pitchFamily="34" charset="-120"/>
              </a:rPr>
              <a:t>Uvođenje Anonimne Linije "</a:t>
            </a:r>
            <a:pPr algn="l" indent="0" marL="0">
              <a:lnSpc>
                <a:spcPts val="1600"/>
              </a:lnSpc>
              <a:buNone/>
            </a:pPr>
            <a:r>
              <a:rPr lang="en-US" sz="1000" dirty="0">
                <a:solidFill>
                  <a:srgbClr val="609DFF"/>
                </a:solidFill>
                <a:latin typeface="Merriweather" pitchFamily="34" charset="0"/>
                <a:ea typeface="Merriweather" pitchFamily="34" charset="-122"/>
                <a:cs typeface="Merriweather" pitchFamily="34" charset="-120"/>
              </a:rPr>
              <a:t>Leptir</a:t>
            </a:r>
            <a:pPr algn="l" indent="0" marL="0">
              <a:lnSpc>
                <a:spcPts val="1600"/>
              </a:lnSpc>
              <a:buNone/>
            </a:pPr>
            <a:r>
              <a:rPr lang="en-US" sz="1000" dirty="0">
                <a:solidFill>
                  <a:srgbClr val="E2E6E9"/>
                </a:solidFill>
                <a:latin typeface="Merriweather" pitchFamily="34" charset="0"/>
                <a:ea typeface="Merriweather" pitchFamily="34" charset="-122"/>
                <a:cs typeface="Merriweather" pitchFamily="34" charset="-120"/>
              </a:rPr>
              <a:t>" (2027) imalo je dubok i mjerljiv utjecaj na društvo u Bosni i Hercegovini.</a:t>
            </a:r>
            <a:endParaRPr lang="en-US" sz="1000" dirty="0"/>
          </a:p>
        </p:txBody>
      </p:sp>
      <p:sp>
        <p:nvSpPr>
          <p:cNvPr id="4" name="Text 2"/>
          <p:cNvSpPr/>
          <p:nvPr/>
        </p:nvSpPr>
        <p:spPr>
          <a:xfrm>
            <a:off x="447675" y="1323975"/>
            <a:ext cx="4058722" cy="239911"/>
          </a:xfrm>
          <a:prstGeom prst="rect">
            <a:avLst/>
          </a:prstGeom>
          <a:noFill/>
          <a:ln/>
        </p:spPr>
        <p:txBody>
          <a:bodyPr wrap="none" lIns="0" tIns="0" rIns="0" bIns="0" rtlCol="0" anchor="t"/>
          <a:lstStyle/>
          <a:p>
            <a:pPr algn="l" indent="0" marL="0">
              <a:lnSpc>
                <a:spcPts val="1850"/>
              </a:lnSpc>
              <a:buNone/>
            </a:pPr>
            <a:r>
              <a:rPr lang="en-US" sz="1500" dirty="0">
                <a:solidFill>
                  <a:srgbClr val="F5F0F0"/>
                </a:solidFill>
                <a:latin typeface="Merriweather" pitchFamily="34" charset="0"/>
                <a:ea typeface="Merriweather" pitchFamily="34" charset="-122"/>
                <a:cs typeface="Merriweather" pitchFamily="34" charset="-120"/>
              </a:rPr>
              <a:t>4.1. Ključna Metrika: Porast Prijava od 300%</a:t>
            </a:r>
            <a:endParaRPr lang="en-US" sz="1500" dirty="0"/>
          </a:p>
        </p:txBody>
      </p:sp>
      <p:sp>
        <p:nvSpPr>
          <p:cNvPr id="5" name="Text 3"/>
          <p:cNvSpPr/>
          <p:nvPr/>
        </p:nvSpPr>
        <p:spPr>
          <a:xfrm>
            <a:off x="447675" y="1755696"/>
            <a:ext cx="13735050" cy="409575"/>
          </a:xfrm>
          <a:prstGeom prst="rect">
            <a:avLst/>
          </a:prstGeom>
          <a:noFill/>
          <a:ln/>
        </p:spPr>
        <p:txBody>
          <a:bodyPr wrap="square" lIns="0" tIns="0" rIns="0" bIns="0" rtlCol="0" anchor="t"/>
          <a:lstStyle/>
          <a:p>
            <a:pPr algn="l" indent="0" marL="0">
              <a:lnSpc>
                <a:spcPts val="1600"/>
              </a:lnSpc>
              <a:buNone/>
            </a:pPr>
            <a:r>
              <a:rPr lang="en-US" sz="1000" dirty="0">
                <a:solidFill>
                  <a:srgbClr val="E2E6E9"/>
                </a:solidFill>
                <a:latin typeface="Merriweather" pitchFamily="34" charset="0"/>
                <a:ea typeface="Merriweather" pitchFamily="34" charset="-122"/>
                <a:cs typeface="Merriweather" pitchFamily="34" charset="-120"/>
              </a:rPr>
              <a:t>Najvažniji rezultat je drastičan porast broja prijava nasilja u prvoj godini rada. Ovaj porast od 300% nije pokazatelj povećanja nasilja, već jasan dokaz da je platforma "</a:t>
            </a:r>
            <a:pPr algn="l" indent="0" marL="0">
              <a:lnSpc>
                <a:spcPts val="1600"/>
              </a:lnSpc>
              <a:buNone/>
            </a:pPr>
            <a:r>
              <a:rPr lang="en-US" sz="1000" dirty="0">
                <a:solidFill>
                  <a:srgbClr val="609DFF"/>
                </a:solidFill>
                <a:latin typeface="Merriweather" pitchFamily="34" charset="0"/>
                <a:ea typeface="Merriweather" pitchFamily="34" charset="-122"/>
                <a:cs typeface="Merriweather" pitchFamily="34" charset="-120"/>
              </a:rPr>
              <a:t>Leptir</a:t>
            </a:r>
            <a:pPr algn="l" indent="0" marL="0">
              <a:lnSpc>
                <a:spcPts val="1600"/>
              </a:lnSpc>
              <a:buNone/>
            </a:pPr>
            <a:r>
              <a:rPr lang="en-US" sz="1000" dirty="0">
                <a:solidFill>
                  <a:srgbClr val="E2E6E9"/>
                </a:solidFill>
                <a:latin typeface="Merriweather" pitchFamily="34" charset="0"/>
                <a:ea typeface="Merriweather" pitchFamily="34" charset="-122"/>
                <a:cs typeface="Merriweather" pitchFamily="34" charset="-120"/>
              </a:rPr>
              <a:t>" uspjela rušiti zid straha i tišine, pružajući žrtvama siguran izlaz.</a:t>
            </a:r>
            <a:endParaRPr lang="en-US" sz="1000" dirty="0"/>
          </a:p>
        </p:txBody>
      </p:sp>
      <p:pic>
        <p:nvPicPr>
          <p:cNvPr id="6" name="Image 0" descr="preencoded.png">    </p:cNvPr>
          <p:cNvPicPr>
            <a:picLocks noChangeAspect="1"/>
          </p:cNvPicPr>
          <p:nvPr/>
        </p:nvPicPr>
        <p:blipFill>
          <a:blip r:embed="rId1"/>
          <a:stretch>
            <a:fillRect/>
          </a:stretch>
        </p:blipFill>
        <p:spPr>
          <a:xfrm>
            <a:off x="447675" y="2309098"/>
            <a:ext cx="13735050" cy="7691557"/>
          </a:xfrm>
          <a:prstGeom prst="rect">
            <a:avLst/>
          </a:prstGeom>
        </p:spPr>
      </p:pic>
      <p:sp>
        <p:nvSpPr>
          <p:cNvPr id="7" name="Text 4"/>
          <p:cNvSpPr/>
          <p:nvPr/>
        </p:nvSpPr>
        <p:spPr>
          <a:xfrm>
            <a:off x="447675" y="10144482"/>
            <a:ext cx="13735050" cy="204788"/>
          </a:xfrm>
          <a:prstGeom prst="rect">
            <a:avLst/>
          </a:prstGeom>
          <a:noFill/>
          <a:ln/>
        </p:spPr>
        <p:txBody>
          <a:bodyPr wrap="none" lIns="0" tIns="0" rIns="0" bIns="0" rtlCol="0" anchor="t"/>
          <a:lstStyle/>
          <a:p>
            <a:pPr algn="l" indent="0" marL="0">
              <a:lnSpc>
                <a:spcPts val="1600"/>
              </a:lnSpc>
              <a:buNone/>
            </a:pPr>
            <a:r>
              <a:rPr lang="en-US" sz="1000" dirty="0">
                <a:solidFill>
                  <a:srgbClr val="E2E6E9"/>
                </a:solidFill>
                <a:latin typeface="Merriweather" pitchFamily="34" charset="0"/>
                <a:ea typeface="Merriweather" pitchFamily="34" charset="-122"/>
                <a:cs typeface="Merriweather" pitchFamily="34" charset="-120"/>
              </a:rPr>
              <a:t>Grafikon 2: Povećanje Prijava Nasilja Kroz Anonimnu Platformu (Indeks).</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2025-12-12T13:16:55Z</dcterms:created>
  <dcterms:modified xsi:type="dcterms:W3CDTF">2025-12-12T13:16:55Z</dcterms:modified>
</cp:coreProperties>
</file>